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1"/>
      <p:bold r:id="rId12"/>
      <p:italic r:id="rId13"/>
      <p:boldItalic r:id="rId14"/>
    </p:embeddedFon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050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gov/records-mgm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chives.gov/files/records-mgmt/training/material/L1.007/story.html" TargetMode="External"/><Relationship Id="rId3" Type="http://schemas.openxmlformats.org/officeDocument/2006/relationships/hyperlink" Target="https://www.archives.gov/files/records-mgmt/training/material/L1.001/story.html" TargetMode="External"/><Relationship Id="rId7" Type="http://schemas.openxmlformats.org/officeDocument/2006/relationships/hyperlink" Target="https://www.archives.gov/files/records-mgmt/training/material/L1.006/story.html" TargetMode="External"/><Relationship Id="rId12" Type="http://schemas.openxmlformats.org/officeDocument/2006/relationships/hyperlink" Target="https://www.archives.gov/records-mgm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hives.gov/files/records-mgmt/training/material/L1.005/story.html" TargetMode="External"/><Relationship Id="rId11" Type="http://schemas.openxmlformats.org/officeDocument/2006/relationships/hyperlink" Target="https://www.archives.gov/files/records-mgmt/training/material/L1.009/story.html" TargetMode="External"/><Relationship Id="rId5" Type="http://schemas.openxmlformats.org/officeDocument/2006/relationships/hyperlink" Target="https://www.archives.gov/files/records-mgmt/training/material/L1.003/story.html" TargetMode="External"/><Relationship Id="rId10" Type="http://schemas.openxmlformats.org/officeDocument/2006/relationships/hyperlink" Target="https://www.archives.gov/files/records-mgmt/training/material/L1.012_content/index.html#/" TargetMode="External"/><Relationship Id="rId4" Type="http://schemas.openxmlformats.org/officeDocument/2006/relationships/hyperlink" Target="https://www.archives.gov/files/records-mgmt/training/material/L1.002/story.html" TargetMode="External"/><Relationship Id="rId9" Type="http://schemas.openxmlformats.org/officeDocument/2006/relationships/hyperlink" Target="https://www.archives.gov/files/records-mgmt/training/material/L1.008%20content/index.html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500">
                <a:latin typeface="Merriweather"/>
                <a:ea typeface="Merriweather"/>
                <a:cs typeface="Merriweather"/>
                <a:sym typeface="Merriweather"/>
              </a:rPr>
              <a:t>Role Specific Training:</a:t>
            </a:r>
            <a:endParaRPr sz="45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500">
                <a:latin typeface="Merriweather"/>
                <a:ea typeface="Merriweather"/>
                <a:cs typeface="Merriweather"/>
                <a:sym typeface="Merriweather"/>
              </a:rPr>
              <a:t>Records Custodian</a:t>
            </a:r>
            <a:endParaRPr sz="4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35789"/>
              <a:buNone/>
            </a:pPr>
            <a:r>
              <a:rPr lang="en" sz="2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Role: [Insert what your Agency calls these staff]</a:t>
            </a:r>
            <a:endParaRPr sz="2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000"/>
              <a:buFont typeface="Merriweather"/>
              <a:buNone/>
            </a:pPr>
            <a:endParaRPr sz="2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000"/>
              <a:buFont typeface="Merriweather"/>
              <a:buNone/>
            </a:pPr>
            <a:r>
              <a:rPr lang="en" sz="2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[Office staff who do Records Management at the  basic level (program/project/office)  in your Agency]</a:t>
            </a:r>
            <a:endParaRPr sz="2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10526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Instructions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12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slides should be used as a starting point for building role based training for Records Custodians at your Agency.  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defines Records Custodians as: Office staff who do Records Management at the first stage of the records lifecycle (program/project/office)  in your Agency.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If your Agency has another term for this group, replace the term Records Custodians with your Agency specific term.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Follow the instructions in brackets throughout the course, add your Agency template, and customize it to meet the needs of your Agency records management program.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No approval is needed from NARA to customize and implement this training.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5"/>
          <p:cNvGrpSpPr/>
          <p:nvPr/>
        </p:nvGrpSpPr>
        <p:grpSpPr>
          <a:xfrm>
            <a:off x="6038025" y="2872425"/>
            <a:ext cx="2925950" cy="1606200"/>
            <a:chOff x="6038025" y="3060140"/>
            <a:chExt cx="2925950" cy="1606200"/>
          </a:xfrm>
        </p:grpSpPr>
        <p:cxnSp>
          <p:nvCxnSpPr>
            <p:cNvPr id="67" name="Google Shape;67;p15"/>
            <p:cNvCxnSpPr/>
            <p:nvPr/>
          </p:nvCxnSpPr>
          <p:spPr>
            <a:xfrm>
              <a:off x="6038025" y="3312550"/>
              <a:ext cx="5820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8" name="Google Shape;68;p15"/>
            <p:cNvSpPr txBox="1"/>
            <p:nvPr/>
          </p:nvSpPr>
          <p:spPr>
            <a:xfrm>
              <a:off x="6640475" y="3060140"/>
              <a:ext cx="2323500" cy="1606200"/>
            </a:xfrm>
            <a:prstGeom prst="rect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Custodians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erriweather"/>
                <a:buNone/>
              </a:pPr>
              <a:r>
                <a:rPr lang="en" sz="1200" b="0" i="0" u="none" strike="noStrike" cap="non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Office staff who do Records Management at the first stage of the records lifecycle (program/project/office)  in your Agency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6424027" y="3212150"/>
              <a:ext cx="198600" cy="198300"/>
            </a:xfrm>
            <a:prstGeom prst="ellipse">
              <a:avLst/>
            </a:prstGeom>
            <a:solidFill>
              <a:srgbClr val="922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6399017" y="3156109"/>
              <a:ext cx="247500" cy="312900"/>
            </a:xfrm>
            <a:prstGeom prst="rect">
              <a:avLst/>
            </a:pr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664621" y="1652878"/>
            <a:ext cx="2994729" cy="1384500"/>
            <a:chOff x="636321" y="1844098"/>
            <a:chExt cx="2994729" cy="1384500"/>
          </a:xfrm>
        </p:grpSpPr>
        <p:sp>
          <p:nvSpPr>
            <p:cNvPr id="72" name="Google Shape;72;p15"/>
            <p:cNvSpPr txBox="1"/>
            <p:nvPr/>
          </p:nvSpPr>
          <p:spPr>
            <a:xfrm>
              <a:off x="636321" y="1844098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Liaisons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16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100" b="0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These staff manage records at the Division level. </a:t>
              </a:r>
              <a:endParaRPr sz="9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73" name="Google Shape;73;p15"/>
            <p:cNvCxnSpPr/>
            <p:nvPr/>
          </p:nvCxnSpPr>
          <p:spPr>
            <a:xfrm rot="10800000">
              <a:off x="2587350" y="2536350"/>
              <a:ext cx="10437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4" name="Google Shape;74;p15"/>
            <p:cNvSpPr/>
            <p:nvPr/>
          </p:nvSpPr>
          <p:spPr>
            <a:xfrm>
              <a:off x="2523501" y="2431050"/>
              <a:ext cx="198600" cy="198300"/>
            </a:xfrm>
            <a:prstGeom prst="ellipse">
              <a:avLst/>
            </a:prstGeom>
            <a:solidFill>
              <a:srgbClr val="761E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2498491" y="2373759"/>
              <a:ext cx="247500" cy="312900"/>
            </a:xfrm>
            <a:prstGeom prst="rect">
              <a:avLst/>
            </a:pr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4908100" y="737545"/>
            <a:ext cx="3599586" cy="1384500"/>
            <a:chOff x="4908100" y="889950"/>
            <a:chExt cx="3599586" cy="1384500"/>
          </a:xfrm>
        </p:grpSpPr>
        <p:cxnSp>
          <p:nvCxnSpPr>
            <p:cNvPr id="77" name="Google Shape;77;p15"/>
            <p:cNvCxnSpPr/>
            <p:nvPr/>
          </p:nvCxnSpPr>
          <p:spPr>
            <a:xfrm>
              <a:off x="4908100" y="1593250"/>
              <a:ext cx="17151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8" name="Google Shape;78;p15"/>
            <p:cNvSpPr txBox="1"/>
            <p:nvPr/>
          </p:nvSpPr>
          <p:spPr>
            <a:xfrm>
              <a:off x="6640486" y="889950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Agency/Department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100" b="0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Officer</a:t>
              </a:r>
              <a:endParaRPr sz="11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100" b="0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Formally designated as responsible for records management at the agency/department level</a:t>
              </a:r>
              <a:endParaRPr sz="11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6427830" y="1493307"/>
              <a:ext cx="198600" cy="198300"/>
            </a:xfrm>
            <a:prstGeom prst="ellipse">
              <a:avLst/>
            </a:prstGeom>
            <a:solidFill>
              <a:srgbClr val="701C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6402820" y="1436790"/>
              <a:ext cx="247500" cy="312900"/>
            </a:xfrm>
            <a:prstGeom prst="rect">
              <a:avLst/>
            </a:prstGeom>
            <a:solidFill>
              <a:srgbClr val="1C4587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1" name="Google Shape;81;p15"/>
          <p:cNvGrpSpPr/>
          <p:nvPr/>
        </p:nvGrpSpPr>
        <p:grpSpPr>
          <a:xfrm>
            <a:off x="2807519" y="974050"/>
            <a:ext cx="3514811" cy="3252002"/>
            <a:chOff x="2991269" y="1153325"/>
            <a:chExt cx="3514811" cy="3252002"/>
          </a:xfrm>
        </p:grpSpPr>
        <p:sp>
          <p:nvSpPr>
            <p:cNvPr id="82" name="Google Shape;82;p15"/>
            <p:cNvSpPr/>
            <p:nvPr/>
          </p:nvSpPr>
          <p:spPr>
            <a:xfrm>
              <a:off x="3477586" y="2585458"/>
              <a:ext cx="2541910" cy="950456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Google Shape;84;p15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969199" y="2001324"/>
              <a:ext cx="1565850" cy="585863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56325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Google Shape;87;p15"/>
            <p:cNvSpPr/>
            <p:nvPr/>
          </p:nvSpPr>
          <p:spPr>
            <a:xfrm flipH="1">
              <a:off x="474936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4059061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Google Shape;89;p15"/>
            <p:cNvSpPr/>
            <p:nvPr/>
          </p:nvSpPr>
          <p:spPr>
            <a:xfrm flipH="1">
              <a:off x="4749350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" name="Google Shape;90;p15"/>
          <p:cNvSpPr txBox="1"/>
          <p:nvPr/>
        </p:nvSpPr>
        <p:spPr>
          <a:xfrm>
            <a:off x="721650" y="360825"/>
            <a:ext cx="407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Staff responsible for Records Management 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6"/>
          <p:cNvGrpSpPr/>
          <p:nvPr/>
        </p:nvGrpSpPr>
        <p:grpSpPr>
          <a:xfrm>
            <a:off x="4852769" y="1661823"/>
            <a:ext cx="3514811" cy="1819866"/>
            <a:chOff x="2991269" y="2585461"/>
            <a:chExt cx="3514811" cy="1819866"/>
          </a:xfrm>
        </p:grpSpPr>
        <p:sp>
          <p:nvSpPr>
            <p:cNvPr id="96" name="Google Shape;96;p16"/>
            <p:cNvSpPr/>
            <p:nvPr/>
          </p:nvSpPr>
          <p:spPr>
            <a:xfrm>
              <a:off x="3812549" y="2585461"/>
              <a:ext cx="2207089" cy="615609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Google Shape;98;p16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1C4587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" name="Google Shape;99;p16"/>
          <p:cNvSpPr txBox="1"/>
          <p:nvPr/>
        </p:nvSpPr>
        <p:spPr>
          <a:xfrm>
            <a:off x="856125" y="232875"/>
            <a:ext cx="7173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</a:t>
            </a:r>
            <a:r>
              <a:rPr lang="en" sz="14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he Records Custodian</a:t>
            </a:r>
            <a:endParaRPr sz="1400" b="1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Manages records at the office level and is </a:t>
            </a: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base for implementing records management policies and procedures by: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506250" y="1129950"/>
            <a:ext cx="3351300" cy="25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88950" marR="0" lvl="0" indent="-336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Applying a records/retention schedule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Understanding the agency RM staff structure 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Knowing and understanding Agency RM policy and guidance.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Coordinating with Records Liaisons</a:t>
            </a: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marR="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"/>
              <a:buAutoNum type="arabicPeriod"/>
            </a:pPr>
            <a:r>
              <a:rPr lang="en"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Understanding and implementing records storage operations regardless of record format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506250" y="838600"/>
            <a:ext cx="583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832225" y="3564000"/>
            <a:ext cx="3555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Almost always - an ‘other duty as assigned’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998050" y="1771875"/>
            <a:ext cx="1640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Records Custodians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</a:pPr>
            <a:r>
              <a:rPr lang="en" sz="3200">
                <a:latin typeface="Merriweather"/>
                <a:ea typeface="Merriweather"/>
                <a:cs typeface="Merriweather"/>
                <a:sym typeface="Merriweather"/>
              </a:rPr>
              <a:t>Role: [</a:t>
            </a:r>
            <a:r>
              <a:rPr lang="en" sz="2400">
                <a:latin typeface="Merriweather"/>
                <a:ea typeface="Merriweather"/>
                <a:cs typeface="Merriweather"/>
                <a:sym typeface="Merriweather"/>
              </a:rPr>
              <a:t>Insert what your Agency calls these staff]</a:t>
            </a:r>
            <a:endParaRPr sz="24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</a:pPr>
            <a:r>
              <a:rPr lang="en" sz="1200">
                <a:latin typeface="Merriweather"/>
                <a:ea typeface="Merriweather"/>
                <a:cs typeface="Merriweather"/>
                <a:sym typeface="Merriweather"/>
              </a:rPr>
              <a:t>[Office staff who do Records Management at the lowest level (program/project/office)  in your Agency]</a:t>
            </a: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311700" y="1543050"/>
            <a:ext cx="3999900" cy="30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calls these staff “Records Custodians”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staff manage records at the office level.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are usually not the admin staff’s regular duties.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FF0000"/>
              </a:solidFill>
              <a:highlight>
                <a:srgbClr val="FFE599"/>
              </a:highlight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2"/>
          </p:nvPr>
        </p:nvSpPr>
        <p:spPr>
          <a:xfrm>
            <a:off x="4832400" y="1543050"/>
            <a:ext cx="3999900" cy="29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[Add Agency specific info on the role and responsibilities of Records Custodians at your agency]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[Add links to any documents specific to Records Custodians]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Role specific training for Records Custodians should include: 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( Records Custodians should be able to)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Applying a records/retention schedule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 the agency RM staff structure 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and understand Agency RM policy and guidance.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Coordinating with Records Liaisons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88950" lvl="0" indent="-3365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AutoNum type="arabicPeriod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Understand records storage operations regardless of record format.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2"/>
          </p:nvPr>
        </p:nvSpPr>
        <p:spPr>
          <a:xfrm>
            <a:off x="4789950" y="11878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For more information please contact your Records Liaison and/or your  Agency Records officer (ARO).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0" y="0"/>
            <a:ext cx="30000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2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FF0000"/>
              </a:solidFill>
              <a:highlight>
                <a:srgbClr val="FFE599"/>
              </a:highlight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i="1">
                <a:latin typeface="Merriweather"/>
                <a:ea typeface="Merriweather"/>
                <a:cs typeface="Merriweather"/>
                <a:sym typeface="Merriweather"/>
              </a:rPr>
              <a:t>Suggested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 NARA Training for Records Custodians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following items are recommended training for Agency Records Custodians.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https://www.archives.gov/records-mgmt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2"/>
          </p:nvPr>
        </p:nvSpPr>
        <p:spPr>
          <a:xfrm>
            <a:off x="4804100" y="1216900"/>
            <a:ext cx="3999900" cy="35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Additional content with Agency Specific Examples should be added.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i="1">
                <a:latin typeface="Merriweather"/>
                <a:ea typeface="Merriweather"/>
                <a:cs typeface="Merriweather"/>
                <a:sym typeface="Merriweather"/>
              </a:rPr>
              <a:t>Suggested</a:t>
            </a: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 NARA training for Records Custodians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156050" y="11878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What is a Records Lifecycle? 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What are Temporary Records?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What are Permanent Records?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6"/>
              </a:rPr>
              <a:t>What is a Records Inventory?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7"/>
              </a:rPr>
              <a:t>What is a Records Schedule?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8"/>
              </a:rPr>
              <a:t>What is a file plan?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2"/>
          </p:nvPr>
        </p:nvSpPr>
        <p:spPr>
          <a:xfrm>
            <a:off x="4832400" y="11029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9"/>
              </a:rPr>
              <a:t>What's the difference between a records inventory, a records schedule, and a file plan?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highlight>
                  <a:schemeClr val="lt1"/>
                </a:highlight>
                <a:latin typeface="Merriweather"/>
                <a:ea typeface="Merriweather"/>
                <a:cs typeface="Merriweather"/>
                <a:sym typeface="Merriweather"/>
                <a:hlinkClick r:id="rId10"/>
              </a:rPr>
              <a:t>Recognizing Records, Non-records, and Personal Files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1"/>
              </a:rPr>
              <a:t>Finding Your Records Control Schedules on NARA's Website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2"/>
              </a:rPr>
              <a:t>https://www.archives.gov/records-mgmt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 additional training, Records Custodians should view Level One material on the web site.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On-screen Show (16:9)</PresentationFormat>
  <Paragraphs>79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Merriweather</vt:lpstr>
      <vt:lpstr>Roboto</vt:lpstr>
      <vt:lpstr>Simple Light</vt:lpstr>
      <vt:lpstr>Role Specific Training: Records Custodian</vt:lpstr>
      <vt:lpstr>Instructions</vt:lpstr>
      <vt:lpstr>PowerPoint Presentation</vt:lpstr>
      <vt:lpstr>PowerPoint Presentation</vt:lpstr>
      <vt:lpstr>Role: [Insert what your Agency calls these staff] [Office staff who do Records Management at the lowest level (program/project/office)  in your Agency]</vt:lpstr>
      <vt:lpstr>PowerPoint Presentation</vt:lpstr>
      <vt:lpstr>Suggested NARA Training for Records Custodians</vt:lpstr>
      <vt:lpstr>Suggested NARA training for Records Custodians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Gina Coleman-Williams</dc:creator>
  <cp:lastModifiedBy>Gina Coleman-Williams</cp:lastModifiedBy>
  <cp:revision>1</cp:revision>
  <dcterms:modified xsi:type="dcterms:W3CDTF">2025-03-27T20:41:56Z</dcterms:modified>
</cp:coreProperties>
</file>